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3" r:id="rId5"/>
  </p:sldMasterIdLst>
  <p:notesMasterIdLst>
    <p:notesMasterId r:id="rId32"/>
  </p:notesMasterIdLst>
  <p:handoutMasterIdLst>
    <p:handoutMasterId r:id="rId33"/>
  </p:handoutMasterIdLst>
  <p:sldIdLst>
    <p:sldId id="468" r:id="rId6"/>
    <p:sldId id="307" r:id="rId7"/>
    <p:sldId id="308" r:id="rId8"/>
    <p:sldId id="438" r:id="rId9"/>
    <p:sldId id="439" r:id="rId10"/>
    <p:sldId id="257" r:id="rId11"/>
    <p:sldId id="440" r:id="rId12"/>
    <p:sldId id="427" r:id="rId13"/>
    <p:sldId id="428" r:id="rId14"/>
    <p:sldId id="429" r:id="rId15"/>
    <p:sldId id="455" r:id="rId16"/>
    <p:sldId id="430" r:id="rId17"/>
    <p:sldId id="456" r:id="rId18"/>
    <p:sldId id="457" r:id="rId19"/>
    <p:sldId id="458" r:id="rId20"/>
    <p:sldId id="443" r:id="rId21"/>
    <p:sldId id="431" r:id="rId22"/>
    <p:sldId id="432" r:id="rId23"/>
    <p:sldId id="433" r:id="rId24"/>
    <p:sldId id="459" r:id="rId25"/>
    <p:sldId id="442" r:id="rId26"/>
    <p:sldId id="441" r:id="rId27"/>
    <p:sldId id="461" r:id="rId28"/>
    <p:sldId id="460" r:id="rId29"/>
    <p:sldId id="466" r:id="rId30"/>
    <p:sldId id="467" r:id="rId31"/>
  </p:sldIdLst>
  <p:sldSz cx="9144000" cy="6858000" type="screen4x3"/>
  <p:notesSz cx="7023100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3529"/>
    <a:srgbClr val="F1250F"/>
    <a:srgbClr val="FDB5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00" autoAdjust="0"/>
    <p:restoredTop sz="94558"/>
  </p:normalViewPr>
  <p:slideViewPr>
    <p:cSldViewPr>
      <p:cViewPr varScale="1">
        <p:scale>
          <a:sx n="121" d="100"/>
          <a:sy n="121" d="100"/>
        </p:scale>
        <p:origin x="2128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43343" cy="465455"/>
          </a:xfrm>
          <a:prstGeom prst="rect">
            <a:avLst/>
          </a:prstGeom>
        </p:spPr>
        <p:txBody>
          <a:bodyPr vert="horz" wrap="square" lIns="93321" tIns="46660" rIns="93321" bIns="4666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1"/>
            <a:ext cx="3043343" cy="465455"/>
          </a:xfrm>
          <a:prstGeom prst="rect">
            <a:avLst/>
          </a:prstGeom>
        </p:spPr>
        <p:txBody>
          <a:bodyPr vert="horz" wrap="square" lIns="93321" tIns="46660" rIns="93321" bIns="4666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79DD3B60-7819-4580-AC6E-3BCEB0EC3C95}" type="datetime1">
              <a:rPr lang="en-US"/>
              <a:pPr>
                <a:defRPr/>
              </a:pPr>
              <a:t>1/23/20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42030"/>
            <a:ext cx="3043343" cy="465455"/>
          </a:xfrm>
          <a:prstGeom prst="rect">
            <a:avLst/>
          </a:prstGeom>
        </p:spPr>
        <p:txBody>
          <a:bodyPr vert="horz" wrap="square" lIns="93321" tIns="46660" rIns="93321" bIns="4666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5455"/>
          </a:xfrm>
          <a:prstGeom prst="rect">
            <a:avLst/>
          </a:prstGeom>
        </p:spPr>
        <p:txBody>
          <a:bodyPr vert="horz" wrap="square" lIns="93321" tIns="46660" rIns="93321" bIns="4666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6AD5B3D-8BCA-4EE0-847A-233DDD077B2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50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g>
</file>

<file path=ppt/media/image12.jpg>
</file>

<file path=ppt/media/image13.jpeg>
</file>

<file path=ppt/media/image14.jpg>
</file>

<file path=ppt/media/image15.jpeg>
</file>

<file path=ppt/media/image16.jpeg>
</file>

<file path=ppt/media/image17.jpg>
</file>

<file path=ppt/media/image18.jpg>
</file>

<file path=ppt/media/image2.jpeg>
</file>

<file path=ppt/media/image3.jpeg>
</file>

<file path=ppt/media/image4.jpeg>
</file>

<file path=ppt/media/image5.jp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43343" cy="465455"/>
          </a:xfrm>
          <a:prstGeom prst="rect">
            <a:avLst/>
          </a:prstGeom>
        </p:spPr>
        <p:txBody>
          <a:bodyPr vert="horz" lIns="93321" tIns="46660" rIns="93321" bIns="4666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1"/>
            <a:ext cx="3043343" cy="465455"/>
          </a:xfrm>
          <a:prstGeom prst="rect">
            <a:avLst/>
          </a:prstGeom>
        </p:spPr>
        <p:txBody>
          <a:bodyPr vert="horz" lIns="93321" tIns="46660" rIns="93321" bIns="46660" rtlCol="0"/>
          <a:lstStyle>
            <a:lvl1pPr algn="r">
              <a:defRPr sz="1200"/>
            </a:lvl1pPr>
          </a:lstStyle>
          <a:p>
            <a:pPr>
              <a:defRPr/>
            </a:pPr>
            <a:fld id="{8ABB6B82-B001-4F7C-B514-7A1E898742BF}" type="datetimeFigureOut">
              <a:rPr lang="en-US"/>
              <a:pPr>
                <a:defRPr/>
              </a:pPr>
              <a:t>1/23/20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1" tIns="46660" rIns="93321" bIns="4666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</p:spPr>
        <p:txBody>
          <a:bodyPr vert="horz" lIns="93321" tIns="46660" rIns="93321" bIns="4666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42030"/>
            <a:ext cx="3043343" cy="465455"/>
          </a:xfrm>
          <a:prstGeom prst="rect">
            <a:avLst/>
          </a:prstGeom>
        </p:spPr>
        <p:txBody>
          <a:bodyPr vert="horz" lIns="93321" tIns="46660" rIns="93321" bIns="4666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5455"/>
          </a:xfrm>
          <a:prstGeom prst="rect">
            <a:avLst/>
          </a:prstGeom>
        </p:spPr>
        <p:txBody>
          <a:bodyPr vert="horz" lIns="93321" tIns="46660" rIns="93321" bIns="46660" rtlCol="0" anchor="b"/>
          <a:lstStyle>
            <a:lvl1pPr algn="r">
              <a:defRPr sz="1200"/>
            </a:lvl1pPr>
          </a:lstStyle>
          <a:p>
            <a:pPr>
              <a:defRPr/>
            </a:pPr>
            <a:fld id="{D1FEC384-73F6-4CB0-8B58-CE90DD7CF4A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5075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545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266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58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289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394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3327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1366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8334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7524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459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321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</a:ln>
        </p:spPr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4051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528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8573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5325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</p:spPr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</a:ln>
        </p:spPr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1226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</a:ln>
        </p:spPr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7343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73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</p:spPr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</a:ln>
        </p:spPr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523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322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27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430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195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55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204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rady_logo_full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9000" y="6370638"/>
            <a:ext cx="1676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4" descr="ottersonColor_1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762000" y="0"/>
            <a:ext cx="3922713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4044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3200400" y="1143000"/>
            <a:ext cx="4953000" cy="2667000"/>
          </a:xfrm>
        </p:spPr>
        <p:txBody>
          <a:bodyPr/>
          <a:lstStyle>
            <a:lvl1pPr>
              <a:defRPr sz="2800" b="1" i="0">
                <a:solidFill>
                  <a:srgbClr val="284794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4045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3200400" y="4419600"/>
            <a:ext cx="5029200" cy="762000"/>
          </a:xfrm>
        </p:spPr>
        <p:txBody>
          <a:bodyPr/>
          <a:lstStyle>
            <a:lvl1pPr marL="0" indent="0">
              <a:buFontTx/>
              <a:buNone/>
              <a:defRPr sz="2000" b="0" i="0">
                <a:solidFill>
                  <a:srgbClr val="284794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381000"/>
            <a:ext cx="1885950" cy="5745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381000"/>
            <a:ext cx="5505450" cy="5745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420234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843728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Bar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56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89834275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Bar-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Title"/>
          <p:cNvSpPr>
            <a:spLocks noGrp="1"/>
          </p:cNvSpPr>
          <p:nvPr>
            <p:ph type="title"/>
          </p:nvPr>
        </p:nvSpPr>
        <p:spPr>
          <a:xfrm>
            <a:off x="-1" y="228600"/>
            <a:ext cx="9144001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457200" y="914400"/>
            <a:ext cx="4038600" cy="561594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038600" cy="561594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3817620" y="6529450"/>
            <a:ext cx="150876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0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36061897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1143000"/>
            <a:ext cx="36957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1100" y="1143000"/>
            <a:ext cx="36957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381000"/>
            <a:ext cx="7543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143000"/>
            <a:ext cx="7543800" cy="49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28" name="Picture 8" descr="rady_logo_full"/>
          <p:cNvPicPr>
            <a:picLocks noChangeAspect="1" noChangeArrowheads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7239000" y="6370638"/>
            <a:ext cx="1676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12" descr="otterson_side"/>
          <p:cNvPicPr>
            <a:picLocks noChangeAspect="1" noChangeArrowheads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-609600" y="-1588"/>
            <a:ext cx="1508125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7" r:id="rId12"/>
    <p:sldLayoutId id="2147483748" r:id="rId13"/>
    <p:sldLayoutId id="2147483749" r:id="rId14"/>
    <p:sldLayoutId id="2147483750" r:id="rId15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/>
          <a:ea typeface="ＭＳ Ｐゴシック" charset="-128"/>
          <a:cs typeface="Calibri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6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5" Type="http://schemas.openxmlformats.org/officeDocument/2006/relationships/slide" Target="slide6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slide" Target="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kerin.tv/14e/ppt6-5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jpg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kerin.tv/14e/v6-2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jpg"/><Relationship Id="rId4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slide" Target="slide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kerin.tv/14e/v5-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slide" Target="slide13.xml"/><Relationship Id="rId4" Type="http://schemas.openxmlformats.org/officeDocument/2006/relationships/slide" Target="slide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kerin.tv/14e/ppt6-6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jpg"/><Relationship Id="rId4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kerin.tv/14e/v6-3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jpg"/><Relationship Id="rId4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kerin.tv/14e/ppt6-1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kerin.tv/14e/v6-1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jp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slide" Target="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685800"/>
            <a:ext cx="7848600" cy="20574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+mj-lt"/>
                <a:cs typeface="Calibri" charset="0"/>
              </a:rPr>
              <a:t>The Rady School of Management</a:t>
            </a:r>
            <a:br>
              <a:rPr lang="en-US" sz="3600" dirty="0">
                <a:latin typeface="+mj-lt"/>
                <a:cs typeface="Calibri" charset="0"/>
              </a:rPr>
            </a:br>
            <a:endParaRPr lang="en-US" sz="3200" b="0" dirty="0">
              <a:latin typeface="+mj-lt"/>
              <a:cs typeface="Calibri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2590800"/>
            <a:ext cx="5181600" cy="1371600"/>
          </a:xfrm>
        </p:spPr>
        <p:txBody>
          <a:bodyPr/>
          <a:lstStyle/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Lecture #6, 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January 27, 2020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Wrap up – Consumer Marketing - Coppertone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Organizations as Customers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MGT 103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Winter 2020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M,W 11:00a to 12:20p</a:t>
            </a:r>
          </a:p>
        </p:txBody>
      </p:sp>
    </p:spTree>
    <p:extLst>
      <p:ext uri="{BB962C8B-B14F-4D97-AF65-F5344CB8AC3E}">
        <p14:creationId xmlns:p14="http://schemas.microsoft.com/office/powerpoint/2010/main" val="2937254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219200" y="160338"/>
            <a:ext cx="7827963" cy="13716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defRPr/>
            </a:pPr>
            <a:endParaRPr lang="en-US" sz="2200" b="1" dirty="0">
              <a:solidFill>
                <a:srgbClr val="A50532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71600" y="274638"/>
            <a:ext cx="73152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b="1" dirty="0">
                <a:solidFill>
                  <a:srgbClr val="00B0F0"/>
                </a:solidFill>
              </a:rPr>
              <a:t>CHARACTERISTICS OF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800" b="1" dirty="0">
                <a:solidFill>
                  <a:srgbClr val="00B0F0"/>
                </a:solidFill>
              </a:rPr>
              <a:t>ORGANIZATIONAL BUYING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000" b="1" dirty="0">
                <a:solidFill>
                  <a:srgbClr val="00B0F0"/>
                </a:solidFill>
              </a:rPr>
              <a:t>ORGANIZATIONAL BUYING CRITERIA</a:t>
            </a:r>
            <a:endParaRPr lang="en-US" sz="2800" dirty="0">
              <a:solidFill>
                <a:srgbClr val="00B0F0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828800" y="1745409"/>
            <a:ext cx="6303751" cy="4148204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>
                <a:solidFill>
                  <a:srgbClr val="0064FF"/>
                </a:solidFill>
                <a:hlinkClick r:id="rId3" action="ppaction://hlinksldjump"/>
              </a:rPr>
              <a:t>Organizational Buying Criteria</a:t>
            </a:r>
            <a:endParaRPr lang="en-US" sz="2800" b="1" dirty="0">
              <a:solidFill>
                <a:srgbClr val="0064FF"/>
              </a:solidFill>
            </a:endParaRP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Price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Ability to Meet Specs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Ability to Meet Schedules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Technical Capacity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Past Performance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Warranties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Production Capacity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64FF"/>
                </a:solidFill>
                <a:hlinkClick r:id="" action="ppaction://noaction"/>
              </a:rPr>
              <a:t>Supplier Development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91369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77930" y="308493"/>
            <a:ext cx="8077200" cy="609600"/>
          </a:xfrm>
        </p:spPr>
        <p:txBody>
          <a:bodyPr/>
          <a:lstStyle/>
          <a:p>
            <a:pPr algn="l"/>
            <a:r>
              <a:rPr lang="en-US" sz="24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6-2</a:t>
            </a:r>
            <a:r>
              <a:rPr lang="en-US" sz="2400" b="1" dirty="0"/>
              <a:t>  Product and supplier selection criteria for buying machine vision equipment emphasize factors other than price.</a:t>
            </a:r>
            <a:endParaRPr lang="en-US" sz="2400" dirty="0"/>
          </a:p>
        </p:txBody>
      </p:sp>
      <p:sp>
        <p:nvSpPr>
          <p:cNvPr id="13" name="Content Placeholder 12"/>
          <p:cNvSpPr>
            <a:spLocks noGrp="1"/>
          </p:cNvSpPr>
          <p:nvPr>
            <p:ph sz="half" idx="1"/>
          </p:nvPr>
        </p:nvSpPr>
        <p:spPr>
          <a:xfrm>
            <a:off x="1077930" y="1143000"/>
            <a:ext cx="3417870" cy="538734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     Machine vision inspection camera used in auto industry to perform a gear inspection</a:t>
            </a:r>
            <a:endParaRPr lang="en-US" sz="2000" dirty="0"/>
          </a:p>
        </p:txBody>
      </p:sp>
      <p:pic>
        <p:nvPicPr>
          <p:cNvPr id="8" name="Picture 7" descr="A photo shows a conveyor belt with gears laying on top of it. Hanging above it is a machine vision camera.&#10;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830713"/>
            <a:ext cx="3358798" cy="3189087"/>
          </a:xfrm>
          <a:prstGeom prst="rect">
            <a:avLst/>
          </a:prstGeom>
        </p:spPr>
      </p:pic>
      <p:sp>
        <p:nvSpPr>
          <p:cNvPr id="14" name="Content Placeholder 1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538734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       Percentage of machine vision   buyers citing individual selection criteria as important when making supplier decision</a:t>
            </a:r>
            <a:endParaRPr lang="en-US" sz="2000" dirty="0"/>
          </a:p>
        </p:txBody>
      </p:sp>
      <p:pic>
        <p:nvPicPr>
          <p:cNvPr id="10" name="Picture 9" descr="A bar graph lists criteria important to machine vision buyers.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133" y="2830713"/>
            <a:ext cx="4019826" cy="3383280"/>
          </a:xfrm>
          <a:prstGeom prst="rect">
            <a:avLst/>
          </a:prstGeom>
        </p:spPr>
      </p:pic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hlinkClick r:id="rId5" action="ppaction://hlinksldjump"/>
              </a:rPr>
              <a:t>Jump to Appendix 3 long image description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Photo: Courtesy of © Keyence Corporation of America</a:t>
            </a:r>
          </a:p>
        </p:txBody>
      </p:sp>
    </p:spTree>
    <p:extLst>
      <p:ext uri="{BB962C8B-B14F-4D97-AF65-F5344CB8AC3E}">
        <p14:creationId xmlns:p14="http://schemas.microsoft.com/office/powerpoint/2010/main" val="385018801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066800" y="248134"/>
            <a:ext cx="7967663" cy="13716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defRPr/>
            </a:pPr>
            <a:endParaRPr lang="en-US" sz="2200" b="1" dirty="0">
              <a:solidFill>
                <a:srgbClr val="A50532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164431" y="362434"/>
            <a:ext cx="7620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b="1" dirty="0">
                <a:solidFill>
                  <a:srgbClr val="00B0F0"/>
                </a:solidFill>
              </a:rPr>
              <a:t>CHARACTERISTICS OF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800" b="1" dirty="0">
                <a:solidFill>
                  <a:srgbClr val="00B0F0"/>
                </a:solidFill>
              </a:rPr>
              <a:t>ORGANIZATIONAL BUYING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000" b="1" dirty="0">
                <a:solidFill>
                  <a:srgbClr val="00B0F0"/>
                </a:solidFill>
              </a:rPr>
              <a:t>BUYER-SELLER RELATIONSHIPS AND SUPPLY PARTNERSHIPS</a:t>
            </a:r>
            <a:endParaRPr lang="en-US" sz="2000" dirty="0">
              <a:solidFill>
                <a:srgbClr val="00B0F0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676400" y="1847632"/>
            <a:ext cx="6384649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64FF"/>
                </a:solidFill>
                <a:hlinkClick r:id="rId3" action="ppaction://hlinksldjump"/>
              </a:rPr>
              <a:t>Reciprocity</a:t>
            </a:r>
            <a:endParaRPr lang="en-US" b="1" dirty="0">
              <a:solidFill>
                <a:srgbClr val="0064FF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64FF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64FF"/>
                </a:solidFill>
                <a:hlinkClick r:id="rId4" action="ppaction://hlinksldjump"/>
              </a:rPr>
              <a:t>Supply Partnership</a:t>
            </a:r>
            <a:endParaRPr lang="en-US" b="1" dirty="0">
              <a:solidFill>
                <a:srgbClr val="0064FF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64FF"/>
              </a:solidFill>
            </a:endParaRPr>
          </a:p>
          <a:p>
            <a:pPr marL="0" indent="0">
              <a:buNone/>
            </a:pPr>
            <a:r>
              <a:rPr lang="en-US" b="1" dirty="0"/>
              <a:t>Sustainable Procurement </a:t>
            </a:r>
          </a:p>
          <a:p>
            <a:pPr lvl="1">
              <a:buFont typeface="Arial"/>
              <a:buChar char="•"/>
            </a:pPr>
            <a:r>
              <a:rPr lang="en-US" b="1" dirty="0"/>
              <a:t>To Benefit the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684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554" name="AutoShape 10"/>
          <p:cNvSpPr>
            <a:spLocks noChangeArrowheads="1"/>
          </p:cNvSpPr>
          <p:nvPr/>
        </p:nvSpPr>
        <p:spPr bwMode="auto">
          <a:xfrm>
            <a:off x="990600" y="195539"/>
            <a:ext cx="8043863" cy="13716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lnSpc>
                <a:spcPct val="105000"/>
              </a:lnSpc>
              <a:spcBef>
                <a:spcPct val="30000"/>
              </a:spcBef>
              <a:defRPr/>
            </a:pPr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066800" y="274638"/>
            <a:ext cx="7620000" cy="1143000"/>
          </a:xfrm>
        </p:spPr>
        <p:txBody>
          <a:bodyPr/>
          <a:lstStyle/>
          <a:p>
            <a:r>
              <a:rPr lang="en-US" sz="3200" b="1" dirty="0">
                <a:solidFill>
                  <a:srgbClr val="00B0F0"/>
                </a:solidFill>
              </a:rPr>
              <a:t>MARKETING MATTERS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400" b="1" dirty="0" err="1">
                <a:solidFill>
                  <a:srgbClr val="00B0F0"/>
                </a:solidFill>
              </a:rPr>
              <a:t>Milsco</a:t>
            </a:r>
            <a:r>
              <a:rPr lang="en-US" sz="2400" b="1" dirty="0">
                <a:solidFill>
                  <a:srgbClr val="00B0F0"/>
                </a:solidFill>
              </a:rPr>
              <a:t> Manufacturing—Delivering a Great Ride</a:t>
            </a:r>
            <a:br>
              <a:rPr lang="en-US" sz="2400" b="1" dirty="0">
                <a:solidFill>
                  <a:srgbClr val="00B0F0"/>
                </a:solidFill>
              </a:rPr>
            </a:br>
            <a:r>
              <a:rPr lang="en-US" sz="2400" b="1" dirty="0">
                <a:solidFill>
                  <a:srgbClr val="00B0F0"/>
                </a:solidFill>
              </a:rPr>
              <a:t>for Customers</a:t>
            </a:r>
            <a:r>
              <a:rPr lang="ja-JP" altLang="en-US" sz="2400" b="1" dirty="0">
                <a:solidFill>
                  <a:srgbClr val="00B0F0"/>
                </a:solidFill>
              </a:rPr>
              <a:t>’</a:t>
            </a:r>
            <a:r>
              <a:rPr lang="en-US" sz="2400" b="1" dirty="0">
                <a:solidFill>
                  <a:srgbClr val="00B0F0"/>
                </a:solidFill>
              </a:rPr>
              <a:t> Seats</a:t>
            </a:r>
            <a:endParaRPr lang="en-US" sz="2400" dirty="0">
              <a:solidFill>
                <a:srgbClr val="00B0F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295400" y="1837430"/>
            <a:ext cx="5035944" cy="1933046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 err="1"/>
              <a:t>Milsco</a:t>
            </a:r>
            <a:r>
              <a:rPr lang="en-US" sz="2800" b="1" dirty="0"/>
              <a:t> Manufacturing:</a:t>
            </a:r>
          </a:p>
          <a:p>
            <a:r>
              <a:rPr lang="en-US" sz="2800" b="1" dirty="0"/>
              <a:t>3 Million Seats</a:t>
            </a:r>
          </a:p>
          <a:p>
            <a:r>
              <a:rPr lang="en-US" sz="2800" b="1" dirty="0"/>
              <a:t>200 Unique Variations</a:t>
            </a:r>
          </a:p>
          <a:p>
            <a:r>
              <a:rPr lang="en-US" sz="2800" b="1" dirty="0"/>
              <a:t>84-Year Partnership with Harley-Davidson</a:t>
            </a:r>
          </a:p>
          <a:p>
            <a:r>
              <a:rPr lang="en-US" sz="2800" b="1" dirty="0"/>
              <a:t>100 New Products </a:t>
            </a:r>
            <a:r>
              <a:rPr lang="en-US" sz="2800" b="1" dirty="0" err="1"/>
              <a:t>perYear</a:t>
            </a:r>
            <a:r>
              <a:rPr lang="en-US" sz="2800" b="1" dirty="0"/>
              <a:t> to Meet Customer Requirements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640083-8D2F-4809-88E0-99AA1F4C5B66}"/>
              </a:ext>
            </a:extLst>
          </p:cNvPr>
          <p:cNvSpPr txBox="1">
            <a:spLocks/>
          </p:cNvSpPr>
          <p:nvPr/>
        </p:nvSpPr>
        <p:spPr>
          <a:xfrm>
            <a:off x="5150778" y="556260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dirty="0" err="1"/>
              <a:t>Milsco</a:t>
            </a:r>
            <a:r>
              <a:rPr lang="en-US" sz="1800" b="1" dirty="0"/>
              <a:t> Website</a:t>
            </a:r>
          </a:p>
          <a:p>
            <a:r>
              <a:rPr lang="en-US" sz="1800" b="1" dirty="0"/>
              <a:t>.</a:t>
            </a:r>
          </a:p>
        </p:txBody>
      </p:sp>
      <p:pic>
        <p:nvPicPr>
          <p:cNvPr id="31748" name="Picture 15" descr="Click here for the Milsco website.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365" y="5422075"/>
            <a:ext cx="798512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012463"/>
            <a:ext cx="2008096" cy="3087523"/>
          </a:xfrm>
          <a:prstGeom prst="rect">
            <a:avLst/>
          </a:prstGeom>
        </p:spPr>
      </p:pic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C53E7EC-8DB7-4F38-ADEA-31C2BE3AFE83}"/>
              </a:ext>
            </a:extLst>
          </p:cNvPr>
          <p:cNvSpPr txBox="1">
            <a:spLocks/>
          </p:cNvSpPr>
          <p:nvPr/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 baseline="0">
                <a:solidFill>
                  <a:srgbClr val="6A6A6A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dirty="0"/>
              <a:t>©</a:t>
            </a:r>
            <a:r>
              <a:rPr lang="en-US" dirty="0" err="1"/>
              <a:t>Lluis</a:t>
            </a:r>
            <a:r>
              <a:rPr lang="en-US" dirty="0"/>
              <a:t> Gene/AFP/Getty Images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083977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554" name="AutoShape 10"/>
          <p:cNvSpPr>
            <a:spLocks noChangeArrowheads="1"/>
          </p:cNvSpPr>
          <p:nvPr/>
        </p:nvSpPr>
        <p:spPr bwMode="auto">
          <a:xfrm>
            <a:off x="990600" y="274638"/>
            <a:ext cx="8060531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marL="228600" algn="ctr" eaLnBrk="1" hangingPunct="1">
              <a:lnSpc>
                <a:spcPct val="105000"/>
              </a:lnSpc>
              <a:spcBef>
                <a:spcPct val="30000"/>
              </a:spcBef>
              <a:defRPr/>
            </a:pP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90600" y="274638"/>
            <a:ext cx="7696200" cy="1143000"/>
          </a:xfrm>
        </p:spPr>
        <p:txBody>
          <a:bodyPr/>
          <a:lstStyle/>
          <a:p>
            <a:r>
              <a:rPr lang="en-US" sz="3200" b="1" dirty="0">
                <a:solidFill>
                  <a:srgbClr val="00B0F0"/>
                </a:solidFill>
              </a:rPr>
              <a:t>MAKING RESPONSIBLE DECISIONS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400" b="1" dirty="0">
                <a:solidFill>
                  <a:srgbClr val="00B0F0"/>
                </a:solidFill>
              </a:rPr>
              <a:t>Sustainable Procurement for Sustainable Growth</a:t>
            </a:r>
            <a:endParaRPr lang="en-US" sz="2400" dirty="0">
              <a:solidFill>
                <a:srgbClr val="00B0F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00200" y="1600200"/>
            <a:ext cx="70866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Starbucks Is a Leader in Sustainable Procurement:</a:t>
            </a:r>
          </a:p>
          <a:p>
            <a:r>
              <a:rPr lang="en-US" b="1" dirty="0"/>
              <a:t>Integrates Environmental Considerations into the Organization’s Buying Process</a:t>
            </a:r>
          </a:p>
          <a:p>
            <a:r>
              <a:rPr lang="en-US" b="1" dirty="0"/>
              <a:t>Coffee Growers in 20 Countries</a:t>
            </a:r>
          </a:p>
          <a:p>
            <a:r>
              <a:rPr lang="en-US" b="1" dirty="0"/>
              <a:t>Fair Price for Beans</a:t>
            </a:r>
          </a:p>
          <a:p>
            <a:r>
              <a:rPr lang="en-US" b="1" dirty="0"/>
              <a:t>Ecologically Sound Growing</a:t>
            </a:r>
          </a:p>
          <a:p>
            <a:endParaRPr lang="en-US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E3AF1E48-850A-4B70-99CF-0E155EC57B53}"/>
              </a:ext>
            </a:extLst>
          </p:cNvPr>
          <p:cNvSpPr txBox="1">
            <a:spLocks/>
          </p:cNvSpPr>
          <p:nvPr/>
        </p:nvSpPr>
        <p:spPr>
          <a:xfrm>
            <a:off x="2967542" y="5391911"/>
            <a:ext cx="1685078" cy="217475"/>
          </a:xfrm>
          <a:prstGeom prst="rect">
            <a:avLst/>
          </a:prstGeom>
        </p:spPr>
        <p:txBody>
          <a:bodyPr lIns="0" tIns="0" rIns="0" bIns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dirty="0">
                <a:latin typeface="+mn-lt"/>
              </a:rPr>
              <a:t>Starbucks</a:t>
            </a:r>
          </a:p>
          <a:p>
            <a:r>
              <a:rPr lang="en-US" sz="1800" b="1" dirty="0">
                <a:latin typeface="+mn-lt"/>
              </a:rPr>
              <a:t>Sustainability</a:t>
            </a:r>
          </a:p>
        </p:txBody>
      </p:sp>
      <p:pic>
        <p:nvPicPr>
          <p:cNvPr id="7" name="Picture 19" descr="Click for the Starbucks Sustainability video.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766" y="5364163"/>
            <a:ext cx="798512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4260744"/>
            <a:ext cx="2215551" cy="1484419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©Jewel Samad/AFP/Getty Images</a:t>
            </a:r>
          </a:p>
        </p:txBody>
      </p:sp>
      <p:sp>
        <p:nvSpPr>
          <p:cNvPr id="6" name="Text Placeholder 5" hidden="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22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066800" y="160338"/>
            <a:ext cx="7980363" cy="13716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defRPr/>
            </a:pPr>
            <a:endParaRPr lang="en-US" sz="3200" b="1" dirty="0">
              <a:solidFill>
                <a:srgbClr val="A50532"/>
              </a:solidFill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219200" y="274638"/>
            <a:ext cx="7467600" cy="1143000"/>
          </a:xfrm>
        </p:spPr>
        <p:txBody>
          <a:bodyPr anchor="ctr"/>
          <a:lstStyle/>
          <a:p>
            <a:r>
              <a:rPr lang="en-US" sz="2800" b="1" dirty="0">
                <a:solidFill>
                  <a:srgbClr val="00B0F0"/>
                </a:solidFill>
              </a:rPr>
              <a:t>ORGANIZATIONAL BUYING FUNCTION AND PROCESS AND THE BUYING CENTER</a:t>
            </a:r>
            <a:endParaRPr lang="en-US" sz="2800" dirty="0">
              <a:solidFill>
                <a:srgbClr val="00B0F0"/>
              </a:solidFill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447800" y="1600200"/>
            <a:ext cx="72390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linkClick r:id="rId3" action="ppaction://hlinksldjump"/>
              </a:rPr>
              <a:t>Organizational Buying Behavior</a:t>
            </a:r>
            <a:endParaRPr lang="en-US" b="1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</a:rPr>
              <a:t>Buying Function in Organization Responsible for: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Selection and Purchase of Products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For Organization’s Use or Resale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Formal Bids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Purchasing Contract Awards</a:t>
            </a:r>
          </a:p>
        </p:txBody>
      </p:sp>
    </p:spTree>
    <p:extLst>
      <p:ext uri="{BB962C8B-B14F-4D97-AF65-F5344CB8AC3E}">
        <p14:creationId xmlns:p14="http://schemas.microsoft.com/office/powerpoint/2010/main" val="3617579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198" y="228600"/>
            <a:ext cx="7924801" cy="609600"/>
          </a:xfrm>
        </p:spPr>
        <p:txBody>
          <a:bodyPr/>
          <a:lstStyle/>
          <a:p>
            <a:pPr algn="l"/>
            <a:r>
              <a:rPr lang="en-US" sz="24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6-3</a:t>
            </a:r>
            <a:r>
              <a:rPr lang="en-US" sz="2400" b="1" dirty="0"/>
              <a:t>  Comparing the stages in a consumer and organizational purchase decision process.</a:t>
            </a:r>
            <a:endParaRPr lang="en-US" sz="2400" dirty="0"/>
          </a:p>
        </p:txBody>
      </p:sp>
      <p:pic>
        <p:nvPicPr>
          <p:cNvPr id="6" name="Content Placeholder 5" descr="A graphic listing the buying decision process as it applies to a student buying a smartphone and an organizational purchase of an earbud headset for a smartphone.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143000"/>
            <a:ext cx="6678143" cy="502920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hlinkClick r:id="rId4" action="ppaction://hlinksldjump"/>
              </a:rPr>
              <a:t>Jump to Appendix 4 long image description</a:t>
            </a:r>
          </a:p>
        </p:txBody>
      </p:sp>
      <p:sp>
        <p:nvSpPr>
          <p:cNvPr id="5" name="Text Placeholder 4" hidden="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78590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024250" y="200346"/>
            <a:ext cx="8022913" cy="1323654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defRPr/>
            </a:pPr>
            <a:endParaRPr lang="en-US" sz="3200" b="1" dirty="0">
              <a:solidFill>
                <a:srgbClr val="A50532"/>
              </a:solidFill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371600" y="274638"/>
            <a:ext cx="7315200" cy="1143000"/>
          </a:xfrm>
        </p:spPr>
        <p:txBody>
          <a:bodyPr anchor="ctr"/>
          <a:lstStyle/>
          <a:p>
            <a:r>
              <a:rPr lang="en-US" sz="2800" b="1" dirty="0">
                <a:solidFill>
                  <a:srgbClr val="00B0F0"/>
                </a:solidFill>
              </a:rPr>
              <a:t>ORGANIZATIONAL BUYING PROCESS AND THE BUYING CENTER</a:t>
            </a:r>
            <a:endParaRPr lang="en-US" sz="2800" dirty="0">
              <a:solidFill>
                <a:srgbClr val="00B0F0"/>
              </a:solidFill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524000" y="1600200"/>
            <a:ext cx="6608551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64FF"/>
                </a:solidFill>
                <a:hlinkClick r:id="rId3" action="ppaction://hlinksldjump"/>
              </a:rPr>
              <a:t>Buying Center</a:t>
            </a:r>
            <a:endParaRPr lang="en-US" b="1" dirty="0">
              <a:solidFill>
                <a:srgbClr val="0064FF"/>
              </a:solidFill>
            </a:endParaRPr>
          </a:p>
          <a:p>
            <a:pPr marL="0" indent="0">
              <a:buNone/>
            </a:pPr>
            <a:r>
              <a:rPr lang="en-US" b="1" dirty="0"/>
              <a:t>Buying Committee</a:t>
            </a:r>
          </a:p>
          <a:p>
            <a:pPr marL="0" indent="0">
              <a:buNone/>
            </a:pPr>
            <a:r>
              <a:rPr lang="en-US" b="1" dirty="0"/>
              <a:t>People in the Buying Center</a:t>
            </a:r>
          </a:p>
          <a:p>
            <a:pPr marL="0" indent="0">
              <a:buNone/>
            </a:pPr>
            <a:r>
              <a:rPr lang="en-US" b="1" dirty="0"/>
              <a:t>Roles in the Buying Center</a:t>
            </a:r>
          </a:p>
          <a:p>
            <a:pPr lvl="1">
              <a:buFont typeface="Arial"/>
              <a:buChar char="•"/>
            </a:pPr>
            <a:r>
              <a:rPr lang="en-US" b="1" dirty="0"/>
              <a:t>Users</a:t>
            </a:r>
          </a:p>
          <a:p>
            <a:pPr lvl="1">
              <a:buFont typeface="Arial"/>
              <a:buChar char="•"/>
            </a:pPr>
            <a:r>
              <a:rPr lang="en-US" b="1" dirty="0"/>
              <a:t>Influencers</a:t>
            </a:r>
          </a:p>
          <a:p>
            <a:pPr lvl="1">
              <a:buFont typeface="Arial"/>
              <a:buChar char="•"/>
            </a:pPr>
            <a:r>
              <a:rPr lang="en-US" b="1" dirty="0"/>
              <a:t>Buyers</a:t>
            </a:r>
          </a:p>
          <a:p>
            <a:pPr lvl="1">
              <a:buFont typeface="Arial"/>
              <a:buChar char="•"/>
            </a:pPr>
            <a:r>
              <a:rPr lang="en-US" b="1" dirty="0"/>
              <a:t>Deciders</a:t>
            </a:r>
          </a:p>
          <a:p>
            <a:pPr lvl="1">
              <a:buFont typeface="Arial"/>
              <a:buChar char="•"/>
            </a:pPr>
            <a:r>
              <a:rPr lang="en-US" b="1" dirty="0"/>
              <a:t>Gatekeepers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3858044"/>
            <a:ext cx="3034910" cy="2024285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2D3AAFF-92A3-425B-85CD-C263A6D489DC}"/>
              </a:ext>
            </a:extLst>
          </p:cNvPr>
          <p:cNvSpPr txBox="1">
            <a:spLocks/>
          </p:cNvSpPr>
          <p:nvPr/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 baseline="0">
                <a:solidFill>
                  <a:srgbClr val="6A6A6A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dirty="0"/>
              <a:t>©</a:t>
            </a:r>
            <a:r>
              <a:rPr lang="en-US" dirty="0" err="1"/>
              <a:t>monkeybusinessimages</a:t>
            </a:r>
            <a:r>
              <a:rPr lang="en-US" dirty="0"/>
              <a:t>/iStock/Getty Images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260366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143000" y="160338"/>
            <a:ext cx="7908131" cy="13716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defRPr/>
            </a:pPr>
            <a:endParaRPr lang="en-US" sz="2200" b="1" dirty="0">
              <a:solidFill>
                <a:srgbClr val="A50532"/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447800" y="274638"/>
            <a:ext cx="7239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b="1" dirty="0">
                <a:solidFill>
                  <a:srgbClr val="00B0F0"/>
                </a:solidFill>
              </a:rPr>
              <a:t>CHARACTERISTICS OF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800" b="1" dirty="0">
                <a:solidFill>
                  <a:srgbClr val="00B0F0"/>
                </a:solidFill>
              </a:rPr>
              <a:t>ORGANIZATIONAL BUYING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000" b="1" dirty="0">
                <a:solidFill>
                  <a:srgbClr val="00B0F0"/>
                </a:solidFill>
              </a:rPr>
              <a:t>THE BUYING CENTER</a:t>
            </a:r>
            <a:endParaRPr lang="en-US" sz="2800" dirty="0">
              <a:solidFill>
                <a:srgbClr val="00B0F0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524000" y="2047875"/>
            <a:ext cx="7162799" cy="407828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Number of People in Buying Center Depends on the Buying Situation</a:t>
            </a:r>
            <a:endParaRPr lang="en-US" dirty="0"/>
          </a:p>
          <a:p>
            <a:pPr marL="0" indent="0">
              <a:buNone/>
            </a:pPr>
            <a:endParaRPr lang="en-US" b="1" dirty="0">
              <a:solidFill>
                <a:srgbClr val="0064FF"/>
              </a:solidFill>
              <a:hlinkClick r:id="" action="ppaction://noaction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64FF"/>
                </a:solidFill>
                <a:hlinkClick r:id="" action="ppaction://noaction"/>
              </a:rPr>
              <a:t>Buy Classes</a:t>
            </a:r>
            <a:endParaRPr lang="en-US" b="1" dirty="0">
              <a:solidFill>
                <a:srgbClr val="0064FF"/>
              </a:solidFill>
            </a:endParaRPr>
          </a:p>
          <a:p>
            <a:pPr lvl="1">
              <a:buFont typeface="Arial"/>
              <a:buChar char="•"/>
            </a:pPr>
            <a:r>
              <a:rPr lang="en-US" b="1" dirty="0"/>
              <a:t>New Rebuy</a:t>
            </a:r>
          </a:p>
          <a:p>
            <a:pPr lvl="1">
              <a:buFont typeface="Arial"/>
              <a:buChar char="•"/>
            </a:pPr>
            <a:r>
              <a:rPr lang="en-US" b="1" dirty="0"/>
              <a:t>Straight Rebuy</a:t>
            </a:r>
          </a:p>
          <a:p>
            <a:pPr lvl="1">
              <a:buFont typeface="Arial"/>
              <a:buChar char="•"/>
            </a:pPr>
            <a:r>
              <a:rPr lang="en-US" b="1" dirty="0"/>
              <a:t>Modified Rebuy</a:t>
            </a:r>
          </a:p>
        </p:txBody>
      </p:sp>
    </p:spTree>
    <p:extLst>
      <p:ext uri="{BB962C8B-B14F-4D97-AF65-F5344CB8AC3E}">
        <p14:creationId xmlns:p14="http://schemas.microsoft.com/office/powerpoint/2010/main" val="3521851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8077200" cy="609600"/>
          </a:xfrm>
        </p:spPr>
        <p:txBody>
          <a:bodyPr/>
          <a:lstStyle/>
          <a:p>
            <a:pPr algn="l"/>
            <a:r>
              <a:rPr lang="en-US" sz="28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6-4</a:t>
            </a:r>
            <a:r>
              <a:rPr lang="en-US" sz="2800" b="1" dirty="0"/>
              <a:t>  The buying situation affects buying center behavior in different ways.</a:t>
            </a:r>
            <a:endParaRPr lang="en-US" sz="2800" dirty="0"/>
          </a:p>
        </p:txBody>
      </p:sp>
      <p:pic>
        <p:nvPicPr>
          <p:cNvPr id="6" name="Content Placeholder 5" descr="A table lists six buying center dimensions and how they apply to new buy, straight rebuy, and modified rebuy situations.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19200"/>
            <a:ext cx="7467600" cy="4722914"/>
          </a:xfrm>
          <a:prstGeom prst="rect">
            <a:avLst/>
          </a:prstGeom>
        </p:spPr>
      </p:pic>
      <p:sp>
        <p:nvSpPr>
          <p:cNvPr id="5" name="Text Placeholder 4" hidden="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63956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AutoShape 2"/>
          <p:cNvSpPr>
            <a:spLocks noChangeArrowheads="1"/>
          </p:cNvSpPr>
          <p:nvPr/>
        </p:nvSpPr>
        <p:spPr bwMode="auto">
          <a:xfrm>
            <a:off x="1219200" y="191814"/>
            <a:ext cx="7315200" cy="1820863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/>
          <a:lstStyle/>
          <a:p>
            <a:pPr algn="ctr" eaLnBrk="1" hangingPunct="1"/>
            <a:endParaRPr lang="en-US" sz="3200" b="1" dirty="0">
              <a:solidFill>
                <a:srgbClr val="A50532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524000" y="228600"/>
            <a:ext cx="7543800" cy="1143000"/>
          </a:xfrm>
        </p:spPr>
        <p:txBody>
          <a:bodyPr/>
          <a:lstStyle/>
          <a:p>
            <a:pPr eaLnBrk="1" hangingPunct="1"/>
            <a:br>
              <a:rPr lang="en-US" sz="3200" dirty="0">
                <a:latin typeface="Cantoria MT Std" charset="0"/>
              </a:rPr>
            </a:br>
            <a:r>
              <a:rPr lang="en-US" sz="3200" b="1" dirty="0">
                <a:solidFill>
                  <a:srgbClr val="00B0F0"/>
                </a:solidFill>
              </a:rPr>
              <a:t>COPPERTONE: CREATING THE LEADING SUN CARE BRAND BY UNDERSTANDING CONSUMERS</a:t>
            </a:r>
            <a:endParaRPr lang="en-US" sz="3200" dirty="0">
              <a:solidFill>
                <a:srgbClr val="00B0F0"/>
              </a:solidFill>
            </a:endParaRP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566961C-9B2C-4CA9-89C0-9D9E4B6B86A5}"/>
              </a:ext>
            </a:extLst>
          </p:cNvPr>
          <p:cNvSpPr txBox="1">
            <a:spLocks/>
          </p:cNvSpPr>
          <p:nvPr/>
        </p:nvSpPr>
        <p:spPr>
          <a:xfrm>
            <a:off x="3231921" y="2729283"/>
            <a:ext cx="3021469" cy="663920"/>
          </a:xfrm>
          <a:prstGeom prst="rect">
            <a:avLst/>
          </a:prstGeom>
        </p:spPr>
        <p:txBody>
          <a:bodyPr lIns="0" tIns="0" rIns="0" bIns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800" b="1" dirty="0"/>
              <a:t>Coppertone Video Case</a:t>
            </a:r>
          </a:p>
        </p:txBody>
      </p:sp>
      <p:pic>
        <p:nvPicPr>
          <p:cNvPr id="7" name="Picture 18" descr="Click for video case.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4206356"/>
            <a:ext cx="798512" cy="76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9020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990600" y="160338"/>
            <a:ext cx="8056563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defRPr/>
            </a:pPr>
            <a:endParaRPr lang="en-US" sz="3200" b="1" dirty="0">
              <a:solidFill>
                <a:schemeClr val="accent2"/>
              </a:solidFill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361281" y="177462"/>
            <a:ext cx="73152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b="1" dirty="0">
                <a:solidFill>
                  <a:srgbClr val="00B0F0"/>
                </a:solidFill>
              </a:rPr>
              <a:t>ONLINE BUYING IN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800" b="1" dirty="0">
                <a:solidFill>
                  <a:srgbClr val="00B0F0"/>
                </a:solidFill>
              </a:rPr>
              <a:t>BUSINESS-TO-BUSINESS MARKETING</a:t>
            </a:r>
            <a:endParaRPr lang="en-US" sz="2800" dirty="0">
              <a:solidFill>
                <a:srgbClr val="00B0F0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1361280" y="1600200"/>
            <a:ext cx="7325519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Prominence of Online Buying in Organizational Markets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Provides Timely Information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64FF"/>
                </a:solidFill>
                <a:hlinkClick r:id="rId3" action="ppaction://hlinksldjump"/>
              </a:rPr>
              <a:t>E-marketplaces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Online Auctions in Organizational Markets</a:t>
            </a:r>
            <a:endParaRPr lang="en-US" b="1" dirty="0">
              <a:solidFill>
                <a:srgbClr val="0064FF"/>
              </a:solidFill>
            </a:endParaRP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64FF"/>
                </a:solidFill>
                <a:hlinkClick r:id="rId4" action="ppaction://hlinksldjump"/>
              </a:rPr>
              <a:t>Traditional Auction</a:t>
            </a:r>
            <a:endParaRPr lang="en-US" b="1" dirty="0">
              <a:solidFill>
                <a:srgbClr val="0064FF"/>
              </a:solidFill>
            </a:endParaRP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64FF"/>
                </a:solidFill>
                <a:hlinkClick r:id="rId5" action="ppaction://hlinksldjump"/>
              </a:rPr>
              <a:t>Reverse Auction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916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8077200" cy="609600"/>
          </a:xfrm>
        </p:spPr>
        <p:txBody>
          <a:bodyPr/>
          <a:lstStyle/>
          <a:p>
            <a:pPr algn="l"/>
            <a:r>
              <a:rPr lang="en-US" sz="24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6-5</a:t>
            </a:r>
            <a:r>
              <a:rPr lang="en-US" sz="2400" b="1" dirty="0"/>
              <a:t>  Buyer and seller participants and price behavior differ by type of online auction.</a:t>
            </a:r>
            <a:endParaRPr lang="en-US" sz="2400" dirty="0"/>
          </a:p>
        </p:txBody>
      </p:sp>
      <p:pic>
        <p:nvPicPr>
          <p:cNvPr id="6" name="Picture 9" descr="A summary graphic of traditional and reverse auction behaviors.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71600" y="1308107"/>
            <a:ext cx="7010400" cy="48067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5416841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554" name="AutoShape 10"/>
          <p:cNvSpPr>
            <a:spLocks noChangeArrowheads="1"/>
          </p:cNvSpPr>
          <p:nvPr/>
        </p:nvSpPr>
        <p:spPr bwMode="auto">
          <a:xfrm>
            <a:off x="990600" y="259831"/>
            <a:ext cx="8043863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lnSpc>
                <a:spcPct val="105000"/>
              </a:lnSpc>
              <a:spcBef>
                <a:spcPct val="30000"/>
              </a:spcBef>
              <a:defRPr/>
            </a:pP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143000" y="274638"/>
            <a:ext cx="7543800" cy="1143000"/>
          </a:xfrm>
        </p:spPr>
        <p:txBody>
          <a:bodyPr/>
          <a:lstStyle/>
          <a:p>
            <a:r>
              <a:rPr lang="en-US" sz="3600" b="1" dirty="0">
                <a:solidFill>
                  <a:srgbClr val="00B0F0"/>
                </a:solidFill>
              </a:rPr>
              <a:t>MARKETING MATTERS</a:t>
            </a:r>
            <a:br>
              <a:rPr lang="en-US" sz="3200" b="1" dirty="0">
                <a:solidFill>
                  <a:srgbClr val="00B0F0"/>
                </a:solidFill>
              </a:rPr>
            </a:br>
            <a:r>
              <a:rPr lang="en-US" sz="2800" b="1" dirty="0">
                <a:solidFill>
                  <a:srgbClr val="00B0F0"/>
                </a:solidFill>
              </a:rPr>
              <a:t>eBay Means Business for Entrepreneurs</a:t>
            </a:r>
            <a:endParaRPr lang="en-US" sz="2800" dirty="0">
              <a:solidFill>
                <a:srgbClr val="00B0F0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371600" y="1900503"/>
            <a:ext cx="6936050" cy="3087478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 err="1"/>
              <a:t>Ebay</a:t>
            </a:r>
            <a:r>
              <a:rPr lang="en-US" sz="2800" b="1" dirty="0"/>
              <a:t> Offers Trading Platform for Millions of Small Businesses</a:t>
            </a:r>
          </a:p>
          <a:p>
            <a:r>
              <a:rPr lang="en-US" sz="2800" b="1" dirty="0"/>
              <a:t>81 Percent of Small Businesses Sell to 5 or More Foreign Countries</a:t>
            </a:r>
          </a:p>
          <a:p>
            <a:r>
              <a:rPr lang="en-US" sz="2800" b="1" dirty="0"/>
              <a:t>82 Percent Report It Helped Business Grow</a:t>
            </a:r>
          </a:p>
          <a:p>
            <a:r>
              <a:rPr lang="en-US" sz="2800" b="1" dirty="0"/>
              <a:t>78 Percent Reduced Costs</a:t>
            </a:r>
          </a:p>
          <a:p>
            <a:r>
              <a:rPr lang="en-US" sz="2800" b="1" dirty="0"/>
              <a:t>79 Percent Became More Profitable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8458B0D-F1E1-4688-BDD6-50F33294A0F2}"/>
              </a:ext>
            </a:extLst>
          </p:cNvPr>
          <p:cNvSpPr txBox="1">
            <a:spLocks/>
          </p:cNvSpPr>
          <p:nvPr/>
        </p:nvSpPr>
        <p:spPr>
          <a:xfrm>
            <a:off x="3813309" y="5786457"/>
            <a:ext cx="1685078" cy="217475"/>
          </a:xfrm>
          <a:prstGeom prst="rect">
            <a:avLst/>
          </a:prstGeom>
        </p:spPr>
        <p:txBody>
          <a:bodyPr lIns="0" tIns="0" rIns="0" bIns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800" b="1" dirty="0">
                <a:latin typeface="+mn-lt"/>
              </a:rPr>
              <a:t>eBay Website</a:t>
            </a:r>
          </a:p>
        </p:txBody>
      </p:sp>
      <p:pic>
        <p:nvPicPr>
          <p:cNvPr id="46084" name="Picture 15" descr="Click for the eBay website.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664" y="5514195"/>
            <a:ext cx="798513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447" y="4589548"/>
            <a:ext cx="1428684" cy="1257242"/>
          </a:xfrm>
          <a:prstGeom prst="rect">
            <a:avLst/>
          </a:prstGeom>
        </p:spPr>
      </p:pic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CC6E938-814B-43AC-9374-3D81A21792A2}"/>
              </a:ext>
            </a:extLst>
          </p:cNvPr>
          <p:cNvSpPr txBox="1">
            <a:spLocks/>
          </p:cNvSpPr>
          <p:nvPr/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 baseline="0">
                <a:solidFill>
                  <a:srgbClr val="6A6A6A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pl-PL" dirty="0"/>
              <a:t>©Grzegorz Knec/Alamy Stock Photo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6202858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91" name="AutoShape 7"/>
          <p:cNvSpPr>
            <a:spLocks noChangeArrowheads="1"/>
          </p:cNvSpPr>
          <p:nvPr/>
        </p:nvSpPr>
        <p:spPr bwMode="auto">
          <a:xfrm>
            <a:off x="1219200" y="160337"/>
            <a:ext cx="7620000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/>
          <a:lstStyle/>
          <a:p>
            <a:pPr algn="ctr" eaLnBrk="1" hangingPunct="1">
              <a:defRPr/>
            </a:pPr>
            <a:endParaRPr lang="en-US" sz="2800" b="1" dirty="0">
              <a:solidFill>
                <a:srgbClr val="A50532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1600" y="274638"/>
            <a:ext cx="7315200" cy="1141288"/>
          </a:xfrm>
        </p:spPr>
        <p:txBody>
          <a:bodyPr/>
          <a:lstStyle/>
          <a:p>
            <a:pPr eaLnBrk="1" hangingPunct="1">
              <a:defRPr/>
            </a:pPr>
            <a:r>
              <a:rPr lang="en-US" sz="3200" b="1" dirty="0">
                <a:solidFill>
                  <a:srgbClr val="00B0F0"/>
                </a:solidFill>
              </a:rPr>
              <a:t>VIDEO CASE</a:t>
            </a:r>
            <a:br>
              <a:rPr lang="en-US" sz="3200" b="1" dirty="0">
                <a:solidFill>
                  <a:srgbClr val="00B0F0"/>
                </a:solidFill>
              </a:rPr>
            </a:br>
            <a:r>
              <a:rPr lang="en-US" dirty="0">
                <a:solidFill>
                  <a:srgbClr val="00B0F0"/>
                </a:solidFill>
              </a:rPr>
              <a:t>Key Points to Observe……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br>
              <a:rPr lang="en-US" sz="3200" b="1" dirty="0">
                <a:solidFill>
                  <a:srgbClr val="00B0F0"/>
                </a:solidFill>
              </a:rPr>
            </a:b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340069" y="1600200"/>
            <a:ext cx="7162800" cy="4525963"/>
          </a:xfrm>
        </p:spPr>
        <p:txBody>
          <a:bodyPr/>
          <a:lstStyle/>
          <a:p>
            <a:pPr marL="514350" lvl="1" indent="-514350">
              <a:buFont typeface="+mj-lt"/>
              <a:buAutoNum type="arabicPeriod"/>
            </a:pPr>
            <a:r>
              <a:rPr lang="en-US" sz="2400" b="1" dirty="0"/>
              <a:t>What is the role of the buying center at Trek?  Who is likely to comprise the buying center in the decision to select a new supplier at Trek?</a:t>
            </a:r>
          </a:p>
          <a:p>
            <a:pPr marL="514350" lvl="1" indent="-514350">
              <a:buFont typeface="+mj-lt"/>
              <a:buAutoNum type="arabicPeriod"/>
            </a:pPr>
            <a:r>
              <a:rPr lang="en-US" sz="2400" b="1" dirty="0"/>
              <a:t>What selection criteria does Trek utilize when it selects a new supplier or evaluates an existing supplier?</a:t>
            </a:r>
          </a:p>
          <a:p>
            <a:pPr marL="514350" lvl="1" indent="-514350">
              <a:buFont typeface="+mj-lt"/>
              <a:buAutoNum type="arabicPeriod"/>
            </a:pPr>
            <a:r>
              <a:rPr lang="en-US" sz="2400" b="1" dirty="0"/>
              <a:t>How has Trek’</a:t>
            </a:r>
            <a:r>
              <a:rPr lang="en-US" altLang="ja-JP" sz="2400" b="1" dirty="0"/>
              <a:t>s interest in the environmental impact of its business influenced its organizational buying process?</a:t>
            </a:r>
          </a:p>
          <a:p>
            <a:pPr marL="514350" lvl="1" indent="-514350">
              <a:buFont typeface="+mj-lt"/>
              <a:buAutoNum type="arabicPeriod"/>
            </a:pPr>
            <a:r>
              <a:rPr lang="en-US" sz="2400" b="1" dirty="0"/>
              <a:t>Provide an example of each of the three buying situations—straight rebuy, modified rebuy, and new buy—at Trek.</a:t>
            </a:r>
            <a:endParaRPr lang="en-US" sz="1800" b="1" dirty="0"/>
          </a:p>
          <a:p>
            <a:pPr marL="514350" lvl="1" indent="-514350">
              <a:buFont typeface="+mj-lt"/>
              <a:buAutoNum type="arabicPeriod"/>
            </a:pPr>
            <a:endParaRPr lang="en-US" sz="2400" b="1" dirty="0"/>
          </a:p>
          <a:p>
            <a:pPr marL="514350" lvl="1" indent="-514350">
              <a:buFont typeface="+mj-lt"/>
              <a:buAutoNum type="arabicPeriod"/>
            </a:pPr>
            <a:endParaRPr lang="en-US" sz="2400" b="1" dirty="0"/>
          </a:p>
          <a:p>
            <a:pPr marL="514350" lvl="1" indent="-514350">
              <a:buFont typeface="+mj-lt"/>
              <a:buAutoNum type="arabicPeriod"/>
            </a:pP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76250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AutoShape 2"/>
          <p:cNvSpPr>
            <a:spLocks noChangeArrowheads="1"/>
          </p:cNvSpPr>
          <p:nvPr/>
        </p:nvSpPr>
        <p:spPr bwMode="auto">
          <a:xfrm>
            <a:off x="1039018" y="94769"/>
            <a:ext cx="7980363" cy="1668462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/>
          <a:lstStyle/>
          <a:p>
            <a:pPr algn="ctr" eaLnBrk="1" hangingPunct="1">
              <a:defRPr/>
            </a:pPr>
            <a:endParaRPr lang="en-US" sz="3200" b="1" dirty="0">
              <a:solidFill>
                <a:srgbClr val="A50532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219200" y="357500"/>
            <a:ext cx="7620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b="1" dirty="0">
                <a:solidFill>
                  <a:srgbClr val="00B0F0"/>
                </a:solidFill>
              </a:rPr>
              <a:t>VIDEO CASE </a:t>
            </a:r>
            <a:br>
              <a:rPr lang="en-US" sz="3200" b="1" dirty="0">
                <a:solidFill>
                  <a:srgbClr val="00B0F0"/>
                </a:solidFill>
                <a:latin typeface="Times New Roman" panose="02020603050405020304" charset="0"/>
              </a:rPr>
            </a:br>
            <a:r>
              <a:rPr lang="en-US" sz="3200" b="1" dirty="0">
                <a:solidFill>
                  <a:srgbClr val="00B0F0"/>
                </a:solidFill>
              </a:rPr>
              <a:t>TREK: BUILDING BETTER BIKES THROUGH ORGANIZATIONAL BUYING</a:t>
            </a:r>
            <a:endParaRPr lang="en-US" sz="3200" dirty="0">
              <a:solidFill>
                <a:srgbClr val="00B0F0"/>
              </a:solidFill>
            </a:endParaRP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AE0DAEF-72B6-41EF-9436-251E5209ACF6}"/>
              </a:ext>
            </a:extLst>
          </p:cNvPr>
          <p:cNvSpPr txBox="1">
            <a:spLocks/>
          </p:cNvSpPr>
          <p:nvPr/>
        </p:nvSpPr>
        <p:spPr>
          <a:xfrm>
            <a:off x="2956660" y="2221224"/>
            <a:ext cx="3760225" cy="375964"/>
          </a:xfrm>
          <a:prstGeom prst="rect">
            <a:avLst/>
          </a:prstGeom>
        </p:spPr>
        <p:txBody>
          <a:bodyPr lIns="0" tIns="0" rIns="0" bIns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3200" b="1" dirty="0">
                <a:latin typeface="+mn-lt"/>
              </a:rPr>
              <a:t>Trek Video Case</a:t>
            </a:r>
          </a:p>
        </p:txBody>
      </p:sp>
      <p:pic>
        <p:nvPicPr>
          <p:cNvPr id="8" name="Picture 19" descr="Click for the Trek video case.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1018" y="3006633"/>
            <a:ext cx="798512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660" y="4038600"/>
            <a:ext cx="3587229" cy="2389095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AB80FB85-0744-4811-85D5-1BA0E961D238}"/>
              </a:ext>
            </a:extLst>
          </p:cNvPr>
          <p:cNvSpPr txBox="1">
            <a:spLocks/>
          </p:cNvSpPr>
          <p:nvPr/>
        </p:nvSpPr>
        <p:spPr>
          <a:xfrm>
            <a:off x="5486400" y="6697662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 baseline="0">
                <a:solidFill>
                  <a:srgbClr val="6A6A6A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i="1" dirty="0"/>
              <a:t>©</a:t>
            </a:r>
            <a:r>
              <a:rPr lang="en-US" dirty="0"/>
              <a:t>Jean Christophe </a:t>
            </a:r>
            <a:r>
              <a:rPr lang="en-US" dirty="0" err="1"/>
              <a:t>Bott</a:t>
            </a:r>
            <a:r>
              <a:rPr lang="en-US" dirty="0"/>
              <a:t>/Keystone/AP Images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7957244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2D6E-700C-3F45-8090-767374925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4638"/>
            <a:ext cx="7620000" cy="1143000"/>
          </a:xfrm>
        </p:spPr>
        <p:txBody>
          <a:bodyPr/>
          <a:lstStyle/>
          <a:p>
            <a:r>
              <a:rPr lang="en-US" sz="2800" dirty="0"/>
              <a:t>Reading Assignments for Wednesday….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E24A5-89B8-A143-A073-C5688BDA4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600200"/>
            <a:ext cx="7467600" cy="4525963"/>
          </a:xfrm>
        </p:spPr>
        <p:txBody>
          <a:bodyPr/>
          <a:lstStyle/>
          <a:p>
            <a:r>
              <a:rPr lang="en-US" sz="3200" dirty="0"/>
              <a:t>Read Chapter 7</a:t>
            </a:r>
          </a:p>
          <a:p>
            <a:r>
              <a:rPr lang="en-US" sz="3200" dirty="0"/>
              <a:t>Case Study #2 ”Starbucks Plans in Italy”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44A9E5-FEAF-7246-90AC-3CEDA3AF75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5185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685800"/>
            <a:ext cx="7848600" cy="20574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+mj-lt"/>
                <a:cs typeface="Calibri" charset="0"/>
              </a:rPr>
              <a:t>The Rady School of Management</a:t>
            </a:r>
            <a:br>
              <a:rPr lang="en-US" sz="3600" dirty="0">
                <a:latin typeface="+mj-lt"/>
                <a:cs typeface="Calibri" charset="0"/>
              </a:rPr>
            </a:br>
            <a:endParaRPr lang="en-US" sz="3200" b="0" dirty="0">
              <a:latin typeface="+mj-lt"/>
              <a:cs typeface="Calibri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2514600"/>
            <a:ext cx="5181600" cy="1371600"/>
          </a:xfrm>
        </p:spPr>
        <p:txBody>
          <a:bodyPr/>
          <a:lstStyle/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Lecture #6, 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January 27, 2020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Organizations as Customers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MGT 103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Winter 2020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M,W 11:00a to 12:20p</a:t>
            </a:r>
          </a:p>
        </p:txBody>
      </p:sp>
    </p:spTree>
    <p:extLst>
      <p:ext uri="{BB962C8B-B14F-4D97-AF65-F5344CB8AC3E}">
        <p14:creationId xmlns:p14="http://schemas.microsoft.com/office/powerpoint/2010/main" val="2084145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91" name="AutoShape 7"/>
          <p:cNvSpPr>
            <a:spLocks noChangeArrowheads="1"/>
          </p:cNvSpPr>
          <p:nvPr/>
        </p:nvSpPr>
        <p:spPr bwMode="auto">
          <a:xfrm>
            <a:off x="1066800" y="223122"/>
            <a:ext cx="7983538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/>
          <a:lstStyle/>
          <a:p>
            <a:pPr algn="ctr" eaLnBrk="1" hangingPunct="1"/>
            <a:endParaRPr lang="en-US" sz="2800" b="1" dirty="0">
              <a:solidFill>
                <a:srgbClr val="A50532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200" y="223122"/>
            <a:ext cx="74676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solidFill>
                  <a:srgbClr val="00B0F0"/>
                </a:solidFill>
              </a:rPr>
              <a:t>VIDEO CASE </a:t>
            </a:r>
            <a:br>
              <a:rPr lang="en-US" sz="3600" b="1" dirty="0">
                <a:solidFill>
                  <a:srgbClr val="00B0F0"/>
                </a:solidFill>
              </a:rPr>
            </a:br>
            <a:r>
              <a:rPr lang="en-US" sz="3200" b="1" dirty="0">
                <a:solidFill>
                  <a:srgbClr val="00B0F0"/>
                </a:solidFill>
              </a:rPr>
              <a:t>Coppertone 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19200" y="1600200"/>
            <a:ext cx="7467600" cy="4525963"/>
          </a:xfrm>
        </p:spPr>
        <p:txBody>
          <a:bodyPr/>
          <a:lstStyle/>
          <a:p>
            <a:pPr marL="514350" lvl="1" indent="-514350">
              <a:buFont typeface="+mj-lt"/>
              <a:buAutoNum type="arabicPeriod"/>
            </a:pPr>
            <a:r>
              <a:rPr lang="en-US" sz="2400" dirty="0"/>
              <a:t>How understanding consumer behavior helped Coppertone grow in the United States and around the globe?</a:t>
            </a:r>
          </a:p>
          <a:p>
            <a:pPr marL="514350" lvl="1" indent="-514350">
              <a:buFont typeface="+mj-lt"/>
              <a:buAutoNum type="arabicPeriod"/>
            </a:pPr>
            <a:r>
              <a:rPr lang="en-US" sz="2400" dirty="0"/>
              <a:t>Describe the five-stage purchase decision process for a Coppertone customer.</a:t>
            </a:r>
          </a:p>
          <a:p>
            <a:pPr marL="514350" lvl="1" indent="-514350">
              <a:buFont typeface="+mj-lt"/>
              <a:buAutoNum type="arabicPeriod"/>
            </a:pPr>
            <a:r>
              <a:rPr lang="en-US" sz="2400" dirty="0"/>
              <a:t>What are the possible situational, psychological, and sociocultural influences on the Coppertone consumer purchase decision process?</a:t>
            </a:r>
          </a:p>
          <a:p>
            <a:pPr marL="514350" lvl="1" indent="-514350">
              <a:buFont typeface="+mj-lt"/>
              <a:buAutoNum type="arabicPeriod"/>
            </a:pPr>
            <a:r>
              <a:rPr lang="en-US" sz="2400" dirty="0"/>
              <a:t>What challenges does Coppertone face in the future? What actions would you recommend related to each challenge?</a:t>
            </a:r>
            <a:endParaRPr lang="en-US" sz="1800" dirty="0"/>
          </a:p>
          <a:p>
            <a:pPr marL="514350" lvl="1" indent="-514350">
              <a:buFont typeface="+mj-lt"/>
              <a:buAutoNum type="arabicPeriod"/>
            </a:pPr>
            <a:endParaRPr lang="en-US" sz="2400" dirty="0"/>
          </a:p>
          <a:p>
            <a:pPr marL="514350" lvl="1" indent="-514350">
              <a:buFont typeface="+mj-lt"/>
              <a:buAutoNum type="arabicPeriod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18946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685800"/>
            <a:ext cx="7848600" cy="20574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+mj-lt"/>
                <a:cs typeface="Calibri" charset="0"/>
              </a:rPr>
              <a:t>The Rady School of Management</a:t>
            </a:r>
            <a:br>
              <a:rPr lang="en-US" sz="3600" dirty="0">
                <a:latin typeface="+mj-lt"/>
                <a:cs typeface="Calibri" charset="0"/>
              </a:rPr>
            </a:br>
            <a:endParaRPr lang="en-US" sz="3200" b="0" dirty="0">
              <a:latin typeface="+mj-lt"/>
              <a:cs typeface="Calibri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3048000"/>
            <a:ext cx="5181600" cy="1371600"/>
          </a:xfrm>
        </p:spPr>
        <p:txBody>
          <a:bodyPr/>
          <a:lstStyle/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Lecture #6, 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January 27, 2020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Organizations as Customers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MGT 103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Winter 2020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M,W 11:00a to 12:20p</a:t>
            </a:r>
          </a:p>
        </p:txBody>
      </p:sp>
    </p:spTree>
    <p:extLst>
      <p:ext uri="{BB962C8B-B14F-4D97-AF65-F5344CB8AC3E}">
        <p14:creationId xmlns:p14="http://schemas.microsoft.com/office/powerpoint/2010/main" val="3169005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464" name="AutoShape 1032"/>
          <p:cNvSpPr>
            <a:spLocks noChangeArrowheads="1"/>
          </p:cNvSpPr>
          <p:nvPr/>
        </p:nvSpPr>
        <p:spPr bwMode="auto">
          <a:xfrm>
            <a:off x="990600" y="304800"/>
            <a:ext cx="8043863" cy="8382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>
              <a:defRPr/>
            </a:pPr>
            <a:endParaRPr lang="en-US" sz="2000" b="1" dirty="0">
              <a:solidFill>
                <a:srgbClr val="A50532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19200" y="304800"/>
            <a:ext cx="7315200" cy="11430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Key Talking Points….Organizational Buying</a:t>
            </a:r>
            <a:r>
              <a:rPr lang="en-US" sz="2400" b="1" dirty="0">
                <a:solidFill>
                  <a:srgbClr val="00B0F0"/>
                </a:solidFill>
              </a:rPr>
              <a:t> </a:t>
            </a:r>
            <a:br>
              <a:rPr lang="en-US" sz="2000" b="1" dirty="0">
                <a:solidFill>
                  <a:srgbClr val="00B0F0"/>
                </a:solidFill>
              </a:rPr>
            </a:br>
            <a:br>
              <a:rPr lang="en-US" sz="1100" b="1" dirty="0">
                <a:solidFill>
                  <a:srgbClr val="00B0F0"/>
                </a:solidFill>
              </a:rPr>
            </a:br>
            <a:endParaRPr lang="en-US" sz="2000" dirty="0">
              <a:solidFill>
                <a:srgbClr val="00B0F0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47800" y="1676400"/>
            <a:ext cx="7391400" cy="452596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Distinguish among industrial, reseller, and government organizational markets.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Key characteristics of organizational buying that make it different from consumer buying.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Explain how buying centers and buying situations influence organizational purchasing.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/>
              <a:t>Recognize the importance and nature of online buying in industrial, reseller, and government organizational markets.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1184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7" name="AutoShape 27"/>
          <p:cNvSpPr>
            <a:spLocks noChangeArrowheads="1"/>
          </p:cNvSpPr>
          <p:nvPr/>
        </p:nvSpPr>
        <p:spPr bwMode="auto">
          <a:xfrm>
            <a:off x="990600" y="298991"/>
            <a:ext cx="8056563" cy="1610623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>
              <a:defRPr/>
            </a:pPr>
            <a:endParaRPr lang="en-US" sz="2800" b="1" dirty="0">
              <a:solidFill>
                <a:srgbClr val="A50532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311667" y="483167"/>
            <a:ext cx="7391400" cy="1143000"/>
          </a:xfrm>
        </p:spPr>
        <p:txBody>
          <a:bodyPr/>
          <a:lstStyle/>
          <a:p>
            <a:r>
              <a:rPr lang="en-US" sz="2800" b="1" dirty="0">
                <a:solidFill>
                  <a:srgbClr val="00B0F0"/>
                </a:solidFill>
              </a:rPr>
              <a:t>ORGANIZATIONAL BUYING IS MARKETING, TOO!  PURCHASING PUBLICATION PAPER FOR JCPENNEY</a:t>
            </a:r>
            <a:endParaRPr lang="en-US" sz="2800" dirty="0">
              <a:solidFill>
                <a:srgbClr val="00B0F0"/>
              </a:solidFill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9CA8FE6-06FB-4DB2-93E7-A43728276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800" y="2027237"/>
            <a:ext cx="7239000" cy="4525963"/>
          </a:xfrm>
        </p:spPr>
        <p:txBody>
          <a:bodyPr/>
          <a:lstStyle/>
          <a:p>
            <a:r>
              <a:rPr lang="en-US" b="1" dirty="0" err="1"/>
              <a:t>JCPMedia</a:t>
            </a:r>
            <a:r>
              <a:rPr lang="en-US" b="1" dirty="0"/>
              <a:t>:</a:t>
            </a:r>
          </a:p>
          <a:p>
            <a:pPr>
              <a:buFont typeface="Arial"/>
              <a:buChar char="•"/>
            </a:pPr>
            <a:r>
              <a:rPr lang="en-US" b="1" dirty="0"/>
              <a:t>Buys 100,000+ Tons of </a:t>
            </a:r>
            <a:br>
              <a:rPr lang="en-US" b="1" dirty="0"/>
            </a:br>
            <a:r>
              <a:rPr lang="en-US" b="1" dirty="0"/>
              <a:t>Paper per Year for Newspaper </a:t>
            </a:r>
            <a:br>
              <a:rPr lang="en-US" b="1" dirty="0"/>
            </a:br>
            <a:r>
              <a:rPr lang="en-US" b="1" dirty="0"/>
              <a:t>Inserts and Direct Mail</a:t>
            </a:r>
          </a:p>
          <a:p>
            <a:pPr>
              <a:buFont typeface="Arial"/>
              <a:buChar char="•"/>
            </a:pPr>
            <a:r>
              <a:rPr lang="en-US" b="1" dirty="0"/>
              <a:t>10 Companies Around </a:t>
            </a:r>
            <a:br>
              <a:rPr lang="en-US" b="1" dirty="0"/>
            </a:br>
            <a:r>
              <a:rPr lang="en-US" b="1" dirty="0"/>
              <a:t>the World Supply the Paper</a:t>
            </a:r>
          </a:p>
          <a:p>
            <a:pPr>
              <a:buFont typeface="Arial"/>
              <a:buChar char="•"/>
            </a:pPr>
            <a:r>
              <a:rPr lang="en-US" b="1" dirty="0"/>
              <a:t>Sizable Revenue and Expense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F7E5FB5-337C-4AE2-A04E-078E26C23D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61742" y="5641672"/>
            <a:ext cx="3657600" cy="152400"/>
          </a:xfrm>
        </p:spPr>
        <p:txBody>
          <a:bodyPr/>
          <a:lstStyle/>
          <a:p>
            <a:r>
              <a:rPr lang="en-US" sz="1800" b="1" dirty="0">
                <a:solidFill>
                  <a:schemeClr val="tx1"/>
                </a:solidFill>
                <a:latin typeface="+mn-lt"/>
              </a:rPr>
              <a:t>JCPenney</a:t>
            </a:r>
          </a:p>
          <a:p>
            <a:r>
              <a:rPr lang="en-US" sz="1800" b="1" dirty="0">
                <a:solidFill>
                  <a:schemeClr val="tx1"/>
                </a:solidFill>
                <a:latin typeface="+mn-lt"/>
              </a:rPr>
              <a:t>Website</a:t>
            </a:r>
          </a:p>
        </p:txBody>
      </p:sp>
      <p:pic>
        <p:nvPicPr>
          <p:cNvPr id="9219" name="Picture 19" descr="Click for the JC Penney Websit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5456700"/>
            <a:ext cx="798512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877" y="2209800"/>
            <a:ext cx="2267371" cy="2825144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2D2C74-5426-4929-B63F-A474CBACD3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75563" y="6709527"/>
            <a:ext cx="1371600" cy="99950"/>
          </a:xfrm>
        </p:spPr>
        <p:txBody>
          <a:bodyPr/>
          <a:lstStyle/>
          <a:p>
            <a:r>
              <a:rPr lang="en-US" dirty="0"/>
              <a:t>Courtesy of JCPenney</a:t>
            </a:r>
          </a:p>
        </p:txBody>
      </p:sp>
    </p:spTree>
    <p:extLst>
      <p:ext uri="{BB962C8B-B14F-4D97-AF65-F5344CB8AC3E}">
        <p14:creationId xmlns:p14="http://schemas.microsoft.com/office/powerpoint/2010/main" val="1817574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066800" y="160338"/>
            <a:ext cx="7980363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defRPr/>
            </a:pPr>
            <a:endParaRPr lang="en-US" sz="3200" b="1" dirty="0">
              <a:solidFill>
                <a:schemeClr val="accent2"/>
              </a:solidFill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280845" y="226263"/>
            <a:ext cx="7391400" cy="1143000"/>
          </a:xfrm>
        </p:spPr>
        <p:txBody>
          <a:bodyPr/>
          <a:lstStyle/>
          <a:p>
            <a:r>
              <a:rPr lang="en-US" sz="2800" b="1" dirty="0">
                <a:solidFill>
                  <a:srgbClr val="00B0F0"/>
                </a:solidFill>
              </a:rPr>
              <a:t>BUSINESS-TO-BUSINESS MARKETING AND ORGANIZATIONAL BUYERS</a:t>
            </a:r>
            <a:endParaRPr lang="en-US" sz="2800" dirty="0">
              <a:solidFill>
                <a:srgbClr val="00B0F0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1280844" y="1661194"/>
            <a:ext cx="5447355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>
                <a:solidFill>
                  <a:srgbClr val="0064FF"/>
                </a:solidFill>
                <a:hlinkClick r:id="" action="ppaction://noaction"/>
              </a:rPr>
              <a:t>Business-to-Business Marketing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64FF"/>
                </a:solidFill>
                <a:hlinkClick r:id="" action="ppaction://noaction"/>
              </a:rPr>
              <a:t>Organizational Buyers</a:t>
            </a:r>
            <a:endParaRPr lang="en-US" sz="2800" b="1" dirty="0">
              <a:solidFill>
                <a:srgbClr val="00000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Industrial Markets (Industrial Firms)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Reseller Markets  (Resellers)</a:t>
            </a:r>
          </a:p>
          <a:p>
            <a:pPr lvl="2"/>
            <a:r>
              <a:rPr lang="en-US" sz="2800" b="1" dirty="0"/>
              <a:t>Wholesalers</a:t>
            </a:r>
          </a:p>
          <a:p>
            <a:pPr lvl="2"/>
            <a:r>
              <a:rPr lang="en-US" sz="2800" b="1" dirty="0"/>
              <a:t>Retailers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Government Markets (Government Agencies)</a:t>
            </a:r>
            <a:endParaRPr lang="en-US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6EDB3CE-06E9-4305-93C2-D17E3F7916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15200" y="5050648"/>
            <a:ext cx="1371600" cy="99950"/>
          </a:xfrm>
        </p:spPr>
        <p:txBody>
          <a:bodyPr/>
          <a:lstStyle/>
          <a:p>
            <a:r>
              <a:rPr lang="en-US" sz="1800" b="1" dirty="0">
                <a:latin typeface="+mj-lt"/>
              </a:rPr>
              <a:t>NASA</a:t>
            </a:r>
          </a:p>
        </p:txBody>
      </p:sp>
      <p:pic>
        <p:nvPicPr>
          <p:cNvPr id="15" name="Picture 19" descr="Click for the NASA websit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414" y="5376950"/>
            <a:ext cx="798512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664" y="2186663"/>
            <a:ext cx="2238231" cy="1459327"/>
          </a:xfrm>
          <a:prstGeom prst="rect">
            <a:avLst/>
          </a:prstGeom>
        </p:spPr>
      </p:pic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A770F2A2-9F7C-4435-A01C-B2A29505C7AE}"/>
              </a:ext>
            </a:extLst>
          </p:cNvPr>
          <p:cNvSpPr txBox="1">
            <a:spLocks/>
          </p:cNvSpPr>
          <p:nvPr/>
        </p:nvSpPr>
        <p:spPr>
          <a:xfrm>
            <a:off x="7315200" y="6697662"/>
            <a:ext cx="1731963" cy="160337"/>
          </a:xfrm>
          <a:prstGeom prst="rect">
            <a:avLst/>
          </a:prstGeom>
        </p:spPr>
        <p:txBody>
          <a:bodyPr lIns="0" tIns="0" rIns="0" bIns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dirty="0"/>
              <a:t>Courtesy of Lockheed Martin Company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50611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88378" y="304321"/>
            <a:ext cx="8077200" cy="609600"/>
          </a:xfrm>
        </p:spPr>
        <p:txBody>
          <a:bodyPr/>
          <a:lstStyle/>
          <a:p>
            <a:pPr algn="l"/>
            <a:r>
              <a:rPr lang="en-US" sz="28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6-1</a:t>
            </a:r>
            <a:r>
              <a:rPr lang="en-US" sz="2800" b="1" dirty="0"/>
              <a:t>  Key characteristics and dimensions of organizational buying behavior </a:t>
            </a:r>
            <a:endParaRPr lang="en-US" sz="2800" dirty="0"/>
          </a:p>
        </p:txBody>
      </p:sp>
      <p:pic>
        <p:nvPicPr>
          <p:cNvPr id="7" name="Content Placeholder 6" descr="A summary graphic that lists characteristics of buying behavio and their dimensions.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295400"/>
            <a:ext cx="7010400" cy="4843369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hlinkClick r:id="rId4" action="ppaction://hlinksldjump"/>
              </a:rPr>
              <a:t>Jump to Appendix 1 long image description</a:t>
            </a:r>
          </a:p>
        </p:txBody>
      </p:sp>
    </p:spTree>
    <p:extLst>
      <p:ext uri="{BB962C8B-B14F-4D97-AF65-F5344CB8AC3E}">
        <p14:creationId xmlns:p14="http://schemas.microsoft.com/office/powerpoint/2010/main" val="117237611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143001" y="177462"/>
            <a:ext cx="7904163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defRPr/>
            </a:pPr>
            <a:endParaRPr lang="en-US" sz="3200" b="1" dirty="0">
              <a:solidFill>
                <a:schemeClr val="accent2"/>
              </a:solidFill>
            </a:endParaRP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371600" y="177462"/>
            <a:ext cx="73152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3200" b="1" dirty="0">
                <a:solidFill>
                  <a:srgbClr val="00B0F0"/>
                </a:solidFill>
              </a:rPr>
              <a:t>ORGANIZATIONAL BUYING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800" b="1" dirty="0">
                <a:solidFill>
                  <a:srgbClr val="00B0F0"/>
                </a:solidFill>
              </a:rPr>
              <a:t>DEMAND CHARACTERISTICS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524000" y="1524000"/>
            <a:ext cx="6301277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>
                <a:solidFill>
                  <a:srgbClr val="0064FF"/>
                </a:solidFill>
                <a:hlinkClick r:id="" action="ppaction://noaction"/>
              </a:rPr>
              <a:t>Derived Demand</a:t>
            </a:r>
            <a:endParaRPr lang="en-US" sz="2800" b="1" dirty="0">
              <a:solidFill>
                <a:srgbClr val="0064FF"/>
              </a:solidFill>
            </a:endParaRPr>
          </a:p>
          <a:p>
            <a:pPr marL="0" indent="0">
              <a:buNone/>
            </a:pPr>
            <a:r>
              <a:rPr lang="en-US" sz="2800" b="1" dirty="0"/>
              <a:t>Size of Order or Purchase</a:t>
            </a:r>
          </a:p>
          <a:p>
            <a:pPr marL="0" indent="0">
              <a:buNone/>
            </a:pPr>
            <a:r>
              <a:rPr lang="en-US" sz="2800" b="1" dirty="0"/>
              <a:t>Number of Potential Buyers</a:t>
            </a:r>
          </a:p>
          <a:p>
            <a:pPr marL="0" indent="0">
              <a:buNone/>
            </a:pPr>
            <a:r>
              <a:rPr lang="en-US" sz="2800" b="1" dirty="0"/>
              <a:t>Organizational Buying Objectives</a:t>
            </a:r>
          </a:p>
          <a:p>
            <a:pPr lvl="1">
              <a:buFont typeface="Arial"/>
              <a:buChar char="•"/>
            </a:pPr>
            <a:r>
              <a:rPr lang="en-US" b="1" dirty="0"/>
              <a:t>Profits</a:t>
            </a:r>
          </a:p>
          <a:p>
            <a:pPr lvl="1">
              <a:buFont typeface="Arial"/>
              <a:buChar char="•"/>
            </a:pPr>
            <a:r>
              <a:rPr lang="en-US" b="1" dirty="0"/>
              <a:t>Women and Minority Suppliers and Vendors</a:t>
            </a:r>
          </a:p>
          <a:p>
            <a:pPr lvl="1">
              <a:buFont typeface="Arial"/>
              <a:buChar char="•"/>
            </a:pPr>
            <a:r>
              <a:rPr lang="en-US" b="1" dirty="0"/>
              <a:t>Efficiency</a:t>
            </a:r>
          </a:p>
          <a:p>
            <a:pPr lvl="1">
              <a:buFont typeface="Arial"/>
              <a:buChar char="•"/>
            </a:pPr>
            <a:r>
              <a:rPr lang="en-US" b="1" dirty="0"/>
              <a:t>Environment and Sustainability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557391"/>
            <a:ext cx="2454420" cy="1470198"/>
          </a:xfrm>
          <a:prstGeom prst="rect">
            <a:avLst/>
          </a:prstGeom>
        </p:spPr>
      </p:pic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E4D44FAA-DBDD-4EB7-8B2B-21EECB570398}"/>
              </a:ext>
            </a:extLst>
          </p:cNvPr>
          <p:cNvSpPr txBox="1">
            <a:spLocks/>
          </p:cNvSpPr>
          <p:nvPr/>
        </p:nvSpPr>
        <p:spPr>
          <a:xfrm>
            <a:off x="7036232" y="6657434"/>
            <a:ext cx="2010932" cy="160337"/>
          </a:xfrm>
          <a:prstGeom prst="rect">
            <a:avLst/>
          </a:prstGeom>
        </p:spPr>
        <p:txBody>
          <a:bodyPr lIns="0" tIns="0" rIns="0" bIns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sv-SE" dirty="0"/>
              <a:t>©Karie Hamilton/Bloomberg via Getty Images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919875004"/>
      </p:ext>
    </p:extLst>
  </p:cSld>
  <p:clrMapOvr>
    <a:masterClrMapping/>
  </p:clrMapOvr>
</p:sld>
</file>

<file path=ppt/theme/theme1.xml><?xml version="1.0" encoding="utf-8"?>
<a:theme xmlns:a="http://schemas.openxmlformats.org/drawingml/2006/main" name="General Presentation-building-side">
  <a:themeElements>
    <a:clrScheme name="Otterson_powerpoi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tterson_powerpo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tterson_powerpo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>
  <documentManagement>
    <Kind xmlns="8dfc9360-30d7-44fa-9454-8814658167eb">Course Materials</Kind>
    <Document_x0020_Audience xmlns="8dfc9360-30d7-44fa-9454-8814658167eb"/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3D0D3045D2FF4FB51A5B63DF3AAA65" ma:contentTypeVersion="3" ma:contentTypeDescription="Create a new document." ma:contentTypeScope="" ma:versionID="6841a04a395bc456f6e306e967f3d95c">
  <xsd:schema xmlns:xsd="http://www.w3.org/2001/XMLSchema" xmlns:p="http://schemas.microsoft.com/office/2006/metadata/properties" xmlns:ns1="http://schemas.microsoft.com/sharepoint/v3" xmlns:ns2="8dfc9360-30d7-44fa-9454-8814658167eb" targetNamespace="http://schemas.microsoft.com/office/2006/metadata/properties" ma:root="true" ma:fieldsID="9af39eaed083fb799ebbfefa202d23f3" ns1:_="" ns2:_="">
    <xsd:import namespace="http://schemas.microsoft.com/sharepoint/v3"/>
    <xsd:import namespace="8dfc9360-30d7-44fa-9454-8814658167eb"/>
    <xsd:element name="properties">
      <xsd:complexType>
        <xsd:sequence>
          <xsd:element name="documentManagement">
            <xsd:complexType>
              <xsd:all>
                <xsd:element ref="ns2:Document_x0020_Audience" minOccurs="0"/>
                <xsd:element ref="ns2:Kind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6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7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dms="http://schemas.microsoft.com/office/2006/documentManagement/types" targetNamespace="8dfc9360-30d7-44fa-9454-8814658167eb" elementFormDefault="qualified">
    <xsd:import namespace="http://schemas.microsoft.com/office/2006/documentManagement/types"/>
    <xsd:element name="Document_x0020_Audience" ma:index="2" nillable="true" ma:displayName="Document Audience" ma:default="Frequently Used" ma:internalName="Document_x0020_Audienc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Frequently Used"/>
                    <xsd:enumeration value="Faculty Assistant"/>
                    <xsd:enumeration value="Alumni"/>
                    <xsd:enumeration value="Students"/>
                  </xsd:restriction>
                </xsd:simpleType>
              </xsd:element>
            </xsd:sequence>
          </xsd:extension>
        </xsd:complexContent>
      </xsd:complexType>
    </xsd:element>
    <xsd:element name="Kind" ma:index="3" nillable="true" ma:displayName="Kind" ma:default="CDs" ma:format="Dropdown" ma:internalName="Kind">
      <xsd:simpleType>
        <xsd:union memberTypes="dms:Text">
          <xsd:simpleType>
            <xsd:restriction base="dms:Choice">
              <xsd:enumeration value="CDs"/>
              <xsd:enumeration value="Course Materials"/>
              <xsd:enumeration value="Forms"/>
              <xsd:enumeration value="Guidelines"/>
              <xsd:enumeration value="Insert Files"/>
              <xsd:enumeration value="Mailing Labels"/>
              <xsd:enumeration value="Maps"/>
              <xsd:enumeration value="Marketing Materials"/>
              <xsd:enumeration value="Name Badges"/>
              <xsd:enumeration value="PowerPoint"/>
              <xsd:enumeration value="Signage"/>
              <xsd:enumeration value="Stationery"/>
              <xsd:enumeration value="Web"/>
            </xsd:restriction>
          </xsd:simpleType>
        </xsd:un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 ma:readOnly="tru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LongProperties xmlns="http://schemas.microsoft.com/office/2006/metadata/longProperties"/>
</file>

<file path=customXml/itemProps1.xml><?xml version="1.0" encoding="utf-8"?>
<ds:datastoreItem xmlns:ds="http://schemas.openxmlformats.org/officeDocument/2006/customXml" ds:itemID="{069410F0-41F1-42B4-BB9F-D8918C5FCEB4}">
  <ds:schemaRefs>
    <ds:schemaRef ds:uri="http://www.w3.org/XML/1998/namespace"/>
    <ds:schemaRef ds:uri="http://purl.org/dc/dcmitype/"/>
    <ds:schemaRef ds:uri="http://purl.org/dc/terms/"/>
    <ds:schemaRef ds:uri="http://purl.org/dc/elements/1.1/"/>
    <ds:schemaRef ds:uri="8dfc9360-30d7-44fa-9454-8814658167eb"/>
    <ds:schemaRef ds:uri="http://schemas.microsoft.com/office/2006/documentManagement/types"/>
    <ds:schemaRef ds:uri="http://schemas.openxmlformats.org/package/2006/metadata/core-properties"/>
    <ds:schemaRef ds:uri="http://schemas.microsoft.com/sharepoint/v3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A9056A18-FDE8-4B63-AE74-C7463994AC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dfc9360-30d7-44fa-9454-8814658167eb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C11867CF-15CD-4A8E-9B76-7943E78E437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AF5EBA2-B4B7-41E0-9B6A-EF41C3DE360E}">
  <ds:schemaRefs>
    <ds:schemaRef ds:uri="http://schemas.microsoft.com/office/2006/metadata/long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General Presentation-building-side</Template>
  <TotalTime>4967</TotalTime>
  <Words>945</Words>
  <Application>Microsoft Macintosh PowerPoint</Application>
  <PresentationFormat>On-screen Show (4:3)</PresentationFormat>
  <Paragraphs>163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Cantoria MT Std</vt:lpstr>
      <vt:lpstr>Times New Roman</vt:lpstr>
      <vt:lpstr>General Presentation-building-side</vt:lpstr>
      <vt:lpstr>The Rady School of Management </vt:lpstr>
      <vt:lpstr> COPPERTONE: CREATING THE LEADING SUN CARE BRAND BY UNDERSTANDING CONSUMERS</vt:lpstr>
      <vt:lpstr>VIDEO CASE  Coppertone </vt:lpstr>
      <vt:lpstr>The Rady School of Management </vt:lpstr>
      <vt:lpstr>Key Talking Points….Organizational Buying   </vt:lpstr>
      <vt:lpstr>ORGANIZATIONAL BUYING IS MARKETING, TOO!  PURCHASING PUBLICATION PAPER FOR JCPENNEY</vt:lpstr>
      <vt:lpstr>BUSINESS-TO-BUSINESS MARKETING AND ORGANIZATIONAL BUYERS</vt:lpstr>
      <vt:lpstr>FIGURE 6-1  Key characteristics and dimensions of organizational buying behavior </vt:lpstr>
      <vt:lpstr>ORGANIZATIONAL BUYING DEMAND CHARACTERISTICS</vt:lpstr>
      <vt:lpstr>CHARACTERISTICS OF ORGANIZATIONAL BUYING ORGANIZATIONAL BUYING CRITERIA</vt:lpstr>
      <vt:lpstr>FIGURE 6-2  Product and supplier selection criteria for buying machine vision equipment emphasize factors other than price.</vt:lpstr>
      <vt:lpstr>CHARACTERISTICS OF ORGANIZATIONAL BUYING BUYER-SELLER RELATIONSHIPS AND SUPPLY PARTNERSHIPS</vt:lpstr>
      <vt:lpstr>MARKETING MATTERS Milsco Manufacturing—Delivering a Great Ride for Customers’ Seats</vt:lpstr>
      <vt:lpstr>MAKING RESPONSIBLE DECISIONS Sustainable Procurement for Sustainable Growth</vt:lpstr>
      <vt:lpstr>ORGANIZATIONAL BUYING FUNCTION AND PROCESS AND THE BUYING CENTER</vt:lpstr>
      <vt:lpstr>FIGURE 6-3  Comparing the stages in a consumer and organizational purchase decision process.</vt:lpstr>
      <vt:lpstr>ORGANIZATIONAL BUYING PROCESS AND THE BUYING CENTER</vt:lpstr>
      <vt:lpstr>CHARACTERISTICS OF ORGANIZATIONAL BUYING THE BUYING CENTER</vt:lpstr>
      <vt:lpstr>FIGURE 6-4  The buying situation affects buying center behavior in different ways.</vt:lpstr>
      <vt:lpstr>ONLINE BUYING IN BUSINESS-TO-BUSINESS MARKETING</vt:lpstr>
      <vt:lpstr>FIGURE 6-5  Buyer and seller participants and price behavior differ by type of online auction.</vt:lpstr>
      <vt:lpstr>MARKETING MATTERS eBay Means Business for Entrepreneurs</vt:lpstr>
      <vt:lpstr>VIDEO CASE Key Points to Observe……  </vt:lpstr>
      <vt:lpstr>VIDEO CASE  TREK: BUILDING BETTER BIKES THROUGH ORGANIZATIONAL BUYING</vt:lpstr>
      <vt:lpstr>Reading Assignments for Wednesday….</vt:lpstr>
      <vt:lpstr>The Rady School of Management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Undergraduate Programs</dc:title>
  <dc:creator>gazarabadi</dc:creator>
  <cp:lastModifiedBy>Burt De Mill</cp:lastModifiedBy>
  <cp:revision>178</cp:revision>
  <cp:lastPrinted>2018-10-17T22:13:30Z</cp:lastPrinted>
  <dcterms:created xsi:type="dcterms:W3CDTF">2011-10-17T21:09:11Z</dcterms:created>
  <dcterms:modified xsi:type="dcterms:W3CDTF">2020-01-23T19:21:25Z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</Properties>
</file>

<file path=docProps/thumbnail.jpeg>
</file>